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0" r:id="rId4"/>
    <p:sldId id="258" r:id="rId5"/>
    <p:sldId id="271" r:id="rId6"/>
    <p:sldId id="259" r:id="rId7"/>
    <p:sldId id="272" r:id="rId8"/>
    <p:sldId id="260" r:id="rId9"/>
    <p:sldId id="261" r:id="rId10"/>
    <p:sldId id="262" r:id="rId11"/>
    <p:sldId id="263" r:id="rId12"/>
    <p:sldId id="273" r:id="rId13"/>
    <p:sldId id="274" r:id="rId14"/>
    <p:sldId id="275" r:id="rId15"/>
    <p:sldId id="276" r:id="rId16"/>
    <p:sldId id="278" r:id="rId17"/>
    <p:sldId id="268" r:id="rId18"/>
  </p:sldIdLst>
  <p:sldSz cx="18288000" cy="10287000"/>
  <p:notesSz cx="6858000" cy="9144000"/>
  <p:embeddedFontLst>
    <p:embeddedFont>
      <p:font typeface="DM Sans Italics" panose="020B0604020202020204" charset="0"/>
      <p:regular r:id="rId19"/>
    </p:embeddedFont>
    <p:embeddedFont>
      <p:font typeface="Now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BE56EC-9FF6-4E9B-AD78-0A5869E40A96}" v="853" dt="2024-05-13T17:32:57.676"/>
    <p1510:client id="{64BD3B43-0D69-48BF-A6E3-35CBCE3446ED}" v="328" dt="2024-05-13T18:48:48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678" autoAdjust="0"/>
  </p:normalViewPr>
  <p:slideViewPr>
    <p:cSldViewPr>
      <p:cViewPr>
        <p:scale>
          <a:sx n="50" d="100"/>
          <a:sy n="50" d="100"/>
        </p:scale>
        <p:origin x="51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059068" y="32799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9458511" y="9681102"/>
            <a:ext cx="7913921" cy="465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7"/>
              </a:lnSpc>
              <a:spcBef>
                <a:spcPct val="0"/>
              </a:spcBef>
            </a:pPr>
            <a:r>
              <a:rPr lang="en-US" sz="3000" dirty="0">
                <a:solidFill>
                  <a:srgbClr val="56AEFF"/>
                </a:solidFill>
                <a:latin typeface="DM Sans Italics"/>
              </a:rPr>
              <a:t>Presented by: Nanditha J 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32" y="157408"/>
            <a:ext cx="17051855" cy="1585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7200" b="1" dirty="0">
                <a:solidFill>
                  <a:srgbClr val="FFFBFB"/>
                </a:solidFill>
                <a:latin typeface="Now Bold"/>
              </a:rPr>
              <a:t>Telecom Customer Churn Prediction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247266" y="7497193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46706" y="1317314"/>
            <a:ext cx="15336191" cy="1492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4800" dirty="0">
                <a:solidFill>
                  <a:srgbClr val="56AEFF"/>
                </a:solidFill>
                <a:latin typeface="+mj-lt"/>
              </a:rPr>
              <a:t>Classification by Machine Learning model </a:t>
            </a:r>
            <a:endParaRPr lang="en-US" sz="6000" dirty="0">
              <a:solidFill>
                <a:srgbClr val="56AEFF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C58954-CF57-DE67-17DF-6CA62C280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26" t="41208" r="1402" b="26327"/>
          <a:stretch/>
        </p:blipFill>
        <p:spPr>
          <a:xfrm>
            <a:off x="247003" y="3098454"/>
            <a:ext cx="11536780" cy="63872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B7F93933-BEFC-DE39-756E-579261C1C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257300"/>
            <a:ext cx="5362575" cy="4114800"/>
          </a:xfrm>
          <a:prstGeom prst="rect">
            <a:avLst/>
          </a:prstGeom>
        </p:spPr>
      </p:pic>
      <p:pic>
        <p:nvPicPr>
          <p:cNvPr id="34" name="Picture 33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40F1D85D-7C48-D45D-03EC-54FB46282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33500"/>
            <a:ext cx="5410200" cy="416095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7A6DEB4-8904-009C-36FB-8D409B7BC65B}"/>
              </a:ext>
            </a:extLst>
          </p:cNvPr>
          <p:cNvSpPr txBox="1"/>
          <p:nvPr/>
        </p:nvSpPr>
        <p:spPr>
          <a:xfrm>
            <a:off x="5791200" y="4191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Category Wise Usage - 1</a:t>
            </a:r>
          </a:p>
        </p:txBody>
      </p:sp>
      <p:pic>
        <p:nvPicPr>
          <p:cNvPr id="38" name="Picture 37" descr="A graph of a number of people&#10;&#10;Description automatically generated">
            <a:extLst>
              <a:ext uri="{FF2B5EF4-FFF2-40B4-BE49-F238E27FC236}">
                <a16:creationId xmlns:a16="http://schemas.microsoft.com/office/drawing/2014/main" id="{FB03C134-F6D3-60EE-38CE-CD3ADE3BC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5753100"/>
            <a:ext cx="5362575" cy="4124325"/>
          </a:xfrm>
          <a:prstGeom prst="rect">
            <a:avLst/>
          </a:prstGeom>
        </p:spPr>
      </p:pic>
      <p:pic>
        <p:nvPicPr>
          <p:cNvPr id="42" name="Picture 41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7527B33-A9FA-2366-528A-3EE3EF0C6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5753100"/>
            <a:ext cx="5362575" cy="4124325"/>
          </a:xfrm>
          <a:prstGeom prst="rect">
            <a:avLst/>
          </a:prstGeom>
        </p:spPr>
      </p:pic>
      <p:pic>
        <p:nvPicPr>
          <p:cNvPr id="44" name="Picture 43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36D6B72E-DBD2-E950-FFDE-12B412CF03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1257300"/>
            <a:ext cx="5362575" cy="4124325"/>
          </a:xfrm>
          <a:prstGeom prst="rect">
            <a:avLst/>
          </a:prstGeom>
        </p:spPr>
      </p:pic>
      <p:pic>
        <p:nvPicPr>
          <p:cNvPr id="46" name="Picture 45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5A61F902-BE77-D5B2-30D0-C53D9E0FF0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53100"/>
            <a:ext cx="5381625" cy="41624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90BAA69-6161-18CA-C7D4-B2BE4BE5CACF}"/>
              </a:ext>
            </a:extLst>
          </p:cNvPr>
          <p:cNvSpPr txBox="1"/>
          <p:nvPr/>
        </p:nvSpPr>
        <p:spPr>
          <a:xfrm>
            <a:off x="5791200" y="4191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Category Wise Usage - 2</a:t>
            </a:r>
          </a:p>
        </p:txBody>
      </p:sp>
      <p:pic>
        <p:nvPicPr>
          <p:cNvPr id="18" name="Picture 17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84A3EC30-0A23-AA17-DFBF-B98D3C94D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1409700"/>
            <a:ext cx="5362575" cy="4124325"/>
          </a:xfrm>
          <a:prstGeom prst="rect">
            <a:avLst/>
          </a:prstGeom>
        </p:spPr>
      </p:pic>
      <p:pic>
        <p:nvPicPr>
          <p:cNvPr id="20" name="Picture 19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BED295C-5F8F-4BF1-92D4-BDD077863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409700"/>
            <a:ext cx="5362575" cy="4124325"/>
          </a:xfrm>
          <a:prstGeom prst="rect">
            <a:avLst/>
          </a:prstGeom>
        </p:spPr>
      </p:pic>
      <p:pic>
        <p:nvPicPr>
          <p:cNvPr id="22" name="Picture 21" descr="A graph of a backup&#10;&#10;Description automatically generated with medium confidence">
            <a:extLst>
              <a:ext uri="{FF2B5EF4-FFF2-40B4-BE49-F238E27FC236}">
                <a16:creationId xmlns:a16="http://schemas.microsoft.com/office/drawing/2014/main" id="{C2CAF9E6-A73A-CD09-C7F1-A63B6E189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09700"/>
            <a:ext cx="5362575" cy="4124325"/>
          </a:xfrm>
          <a:prstGeom prst="rect">
            <a:avLst/>
          </a:prstGeom>
        </p:spPr>
      </p:pic>
      <p:pic>
        <p:nvPicPr>
          <p:cNvPr id="24" name="Picture 23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A1FB5E2B-4C00-D401-DE73-A56BC72E0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905500"/>
            <a:ext cx="5362575" cy="4114800"/>
          </a:xfrm>
          <a:prstGeom prst="rect">
            <a:avLst/>
          </a:prstGeom>
        </p:spPr>
      </p:pic>
      <p:pic>
        <p:nvPicPr>
          <p:cNvPr id="28" name="Picture 27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08056E19-4B88-815D-1065-720F2BFF9C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905500"/>
            <a:ext cx="5362575" cy="41243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F46D7B-BB44-EFC2-6E4F-2595263176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682" t="30505" r="30051" b="20202"/>
          <a:stretch/>
        </p:blipFill>
        <p:spPr>
          <a:xfrm>
            <a:off x="12342090" y="5895399"/>
            <a:ext cx="5380257" cy="41563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90BAA69-6161-18CA-C7D4-B2BE4BE5CACF}"/>
              </a:ext>
            </a:extLst>
          </p:cNvPr>
          <p:cNvSpPr txBox="1"/>
          <p:nvPr/>
        </p:nvSpPr>
        <p:spPr>
          <a:xfrm>
            <a:off x="1371600" y="571500"/>
            <a:ext cx="153162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>
                <a:solidFill>
                  <a:schemeClr val="bg1"/>
                </a:solidFill>
              </a:rPr>
              <a:t>Heat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5FC9A-0639-9FA5-25E4-7D2980ACF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095500"/>
            <a:ext cx="9301163" cy="760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07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229481-C718-E075-84D1-BABA31459C48}"/>
              </a:ext>
            </a:extLst>
          </p:cNvPr>
          <p:cNvSpPr txBox="1"/>
          <p:nvPr/>
        </p:nvSpPr>
        <p:spPr>
          <a:xfrm>
            <a:off x="838200" y="1866900"/>
            <a:ext cx="1615440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600" b="1" dirty="0">
                <a:solidFill>
                  <a:srgbClr val="ECECEC"/>
                </a:solidFill>
                <a:ea typeface="+mn-lt"/>
                <a:cs typeface="+mn-lt"/>
              </a:rPr>
              <a:t> Encoding: </a:t>
            </a:r>
            <a:endParaRPr lang="en-US" sz="3600" b="1" dirty="0">
              <a:solidFill>
                <a:srgbClr val="ECECEC"/>
              </a:solidFill>
              <a:ea typeface="+mn-lt"/>
              <a:cs typeface="+mn-lt"/>
            </a:endParaRPr>
          </a:p>
          <a:p>
            <a:r>
              <a:rPr lang="en-IN" sz="3600" b="1" dirty="0">
                <a:solidFill>
                  <a:srgbClr val="ECECEC"/>
                </a:solidFill>
                <a:ea typeface="+mn-lt"/>
                <a:cs typeface="+mn-lt"/>
              </a:rPr>
              <a:t>Converting categorical variables into numerical representations for machine learning algorithms. </a:t>
            </a:r>
            <a:endParaRPr lang="en-US" sz="3600" b="1" dirty="0">
              <a:solidFill>
                <a:srgbClr val="ECECEC"/>
              </a:solidFill>
              <a:ea typeface="+mn-lt"/>
              <a:cs typeface="+mn-lt"/>
            </a:endParaRPr>
          </a:p>
          <a:p>
            <a:endParaRPr lang="en-IN" sz="3600" b="1" dirty="0">
              <a:solidFill>
                <a:srgbClr val="ECECEC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3600" b="1" dirty="0">
                <a:solidFill>
                  <a:srgbClr val="ECECEC"/>
                </a:solidFill>
                <a:ea typeface="+mn-lt"/>
                <a:cs typeface="+mn-lt"/>
              </a:rPr>
              <a:t> Splitting the Data Frame: </a:t>
            </a:r>
          </a:p>
          <a:p>
            <a:r>
              <a:rPr lang="en-IN" sz="3600" b="1" dirty="0">
                <a:solidFill>
                  <a:srgbClr val="ECECEC"/>
                </a:solidFill>
                <a:ea typeface="+mn-lt"/>
                <a:cs typeface="+mn-lt"/>
              </a:rPr>
              <a:t>Dividing the dataset into 2 data frames independent features and dependent feature i.e., target variable to evaluate </a:t>
            </a:r>
            <a:endParaRPr lang="en-IN" sz="3600" dirty="0"/>
          </a:p>
          <a:p>
            <a:endParaRPr lang="en-IN" sz="3600" b="1" dirty="0">
              <a:solidFill>
                <a:srgbClr val="ECECEC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3600" b="1" dirty="0">
                <a:solidFill>
                  <a:srgbClr val="ECECEC"/>
                </a:solidFill>
                <a:ea typeface="+mn-lt"/>
                <a:cs typeface="+mn-lt"/>
              </a:rPr>
              <a:t> Train test split: </a:t>
            </a:r>
          </a:p>
          <a:p>
            <a:r>
              <a:rPr lang="en-IN" sz="3600" b="1" dirty="0">
                <a:solidFill>
                  <a:srgbClr val="ECECEC"/>
                </a:solidFill>
                <a:ea typeface="+mn-lt"/>
                <a:cs typeface="+mn-lt"/>
              </a:rPr>
              <a:t>Dividing the dataset into training and testing sets to evaluate model performance.</a:t>
            </a:r>
            <a:endParaRPr lang="en-IN" sz="3600" dirty="0"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3600" b="1" dirty="0">
              <a:solidFill>
                <a:srgbClr val="ECECEC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3600" b="1" dirty="0">
                <a:solidFill>
                  <a:srgbClr val="ECECEC"/>
                </a:solidFill>
                <a:ea typeface="+mn-lt"/>
                <a:cs typeface="+mn-lt"/>
              </a:rPr>
              <a:t> Scaling: </a:t>
            </a:r>
          </a:p>
          <a:p>
            <a:r>
              <a:rPr lang="en-IN" sz="3600" b="1" dirty="0">
                <a:solidFill>
                  <a:srgbClr val="ECECEC"/>
                </a:solidFill>
                <a:ea typeface="+mn-lt"/>
                <a:cs typeface="+mn-lt"/>
              </a:rPr>
              <a:t>Standardizing numerical features to ensure uniformity and improve model convergence during training.</a:t>
            </a:r>
            <a:endParaRPr lang="en-IN" sz="3600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4F226-780D-887E-680C-896325DE1056}"/>
              </a:ext>
            </a:extLst>
          </p:cNvPr>
          <p:cNvSpPr txBox="1"/>
          <p:nvPr/>
        </p:nvSpPr>
        <p:spPr>
          <a:xfrm>
            <a:off x="6019800" y="571500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</a:rPr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168231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47A791-6514-EE17-123A-51DC6507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5100"/>
            <a:ext cx="5144377" cy="4800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FCBCB-266A-B74C-A6DF-B83F683A8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705100"/>
            <a:ext cx="4800600" cy="47949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6D355A-48CB-2570-D195-8272C9CAD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400" y="2705100"/>
            <a:ext cx="5105400" cy="47372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7D5504-C281-5E53-18EE-E2ECD66DDFC8}"/>
              </a:ext>
            </a:extLst>
          </p:cNvPr>
          <p:cNvSpPr txBox="1"/>
          <p:nvPr/>
        </p:nvSpPr>
        <p:spPr>
          <a:xfrm>
            <a:off x="1219200" y="1485900"/>
            <a:ext cx="449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Logistic Regression classifier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800AA2-B184-ED9F-BC60-CED920FBAE14}"/>
              </a:ext>
            </a:extLst>
          </p:cNvPr>
          <p:cNvSpPr txBox="1"/>
          <p:nvPr/>
        </p:nvSpPr>
        <p:spPr>
          <a:xfrm>
            <a:off x="8153400" y="1485900"/>
            <a:ext cx="365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Decision Tree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5FAEF4-2947-096A-EDBC-005AD466B691}"/>
              </a:ext>
            </a:extLst>
          </p:cNvPr>
          <p:cNvSpPr txBox="1"/>
          <p:nvPr/>
        </p:nvSpPr>
        <p:spPr>
          <a:xfrm>
            <a:off x="13563600" y="1562100"/>
            <a:ext cx="30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Random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4B0E85-5ED5-C383-F235-C14D6F32377C}"/>
              </a:ext>
            </a:extLst>
          </p:cNvPr>
          <p:cNvSpPr txBox="1"/>
          <p:nvPr/>
        </p:nvSpPr>
        <p:spPr>
          <a:xfrm>
            <a:off x="875654" y="7917697"/>
            <a:ext cx="50679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Accuracy: 0.9119734973970658</a:t>
            </a:r>
            <a:endParaRPr lang="en-US" sz="28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CD595-87D6-4C22-7FAC-31710C67680A}"/>
              </a:ext>
            </a:extLst>
          </p:cNvPr>
          <p:cNvSpPr txBox="1"/>
          <p:nvPr/>
        </p:nvSpPr>
        <p:spPr>
          <a:xfrm>
            <a:off x="7007172" y="7917697"/>
            <a:ext cx="56588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Accuracy: 0.9096071935636536</a:t>
            </a:r>
            <a:endParaRPr lang="en-US" sz="28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D331E-8E39-34EC-AA87-C340B4BE7565}"/>
              </a:ext>
            </a:extLst>
          </p:cNvPr>
          <p:cNvSpPr txBox="1"/>
          <p:nvPr/>
        </p:nvSpPr>
        <p:spPr>
          <a:xfrm>
            <a:off x="12402519" y="7917697"/>
            <a:ext cx="53585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Accuracy: 0.96.712643634642688</a:t>
            </a:r>
            <a:endParaRPr lang="en-US" sz="28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5635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92E6E-0027-B5DD-98C6-6DFEF8C3E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983" y="2194947"/>
            <a:ext cx="7315200" cy="6384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735EE2-81C2-4F13-BF92-E23EEB6F8B2A}"/>
              </a:ext>
            </a:extLst>
          </p:cNvPr>
          <p:cNvSpPr txBox="1"/>
          <p:nvPr/>
        </p:nvSpPr>
        <p:spPr>
          <a:xfrm>
            <a:off x="152400" y="495300"/>
            <a:ext cx="179832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</a:rPr>
              <a:t>ROC Curve</a:t>
            </a:r>
          </a:p>
        </p:txBody>
      </p:sp>
    </p:spTree>
    <p:extLst>
      <p:ext uri="{BB962C8B-B14F-4D97-AF65-F5344CB8AC3E}">
        <p14:creationId xmlns:p14="http://schemas.microsoft.com/office/powerpoint/2010/main" val="2203989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735EE2-81C2-4F13-BF92-E23EEB6F8B2A}"/>
              </a:ext>
            </a:extLst>
          </p:cNvPr>
          <p:cNvSpPr txBox="1"/>
          <p:nvPr/>
        </p:nvSpPr>
        <p:spPr>
          <a:xfrm>
            <a:off x="152400" y="495300"/>
            <a:ext cx="17983200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</a:rPr>
              <a:t>Summary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CA582-55DC-FE67-5AE1-984B59FDE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60" t="58957" r="42950" b="16194"/>
          <a:stretch/>
        </p:blipFill>
        <p:spPr>
          <a:xfrm>
            <a:off x="6442364" y="3244273"/>
            <a:ext cx="11372283" cy="6315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81434-A3AF-6172-171E-2D901A3A1B2A}"/>
              </a:ext>
            </a:extLst>
          </p:cNvPr>
          <p:cNvSpPr txBox="1"/>
          <p:nvPr/>
        </p:nvSpPr>
        <p:spPr>
          <a:xfrm>
            <a:off x="381646" y="1611824"/>
            <a:ext cx="1729223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,Sans-Serif"/>
              <a:buChar char="Ø"/>
            </a:pP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Random Forest model performs well compare to decision tree and logistic regression with accuracy 96.70 and classification report is below:</a:t>
            </a:r>
            <a:r>
              <a:rPr lang="en-US" sz="3200" dirty="0">
                <a:latin typeface="Arial"/>
                <a:cs typeface="Arial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30101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76800" y="3695700"/>
            <a:ext cx="10434893" cy="129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43"/>
              </a:lnSpc>
            </a:pPr>
            <a:r>
              <a:rPr lang="en-US" sz="7530" spc="459" dirty="0">
                <a:solidFill>
                  <a:srgbClr val="FFFFFF"/>
                </a:solidFill>
                <a:latin typeface="Now Bold"/>
              </a:rPr>
              <a:t>Thank You </a:t>
            </a:r>
          </a:p>
        </p:txBody>
      </p:sp>
      <p:sp>
        <p:nvSpPr>
          <p:cNvPr id="13" name="Freeform 13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9" name="Graphic 18" descr="Smiling face outline with solid fill">
            <a:extLst>
              <a:ext uri="{FF2B5EF4-FFF2-40B4-BE49-F238E27FC236}">
                <a16:creationId xmlns:a16="http://schemas.microsoft.com/office/drawing/2014/main" id="{BEB882EA-A88F-4F32-A3DC-6A2E6D84B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00" y="5143500"/>
            <a:ext cx="11430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264777" y="283973"/>
            <a:ext cx="1080082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5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>
                    <a:lumMod val="60000"/>
                    <a:lumOff val="40000"/>
                  </a:schemeClr>
                </a:solidFill>
                <a:latin typeface="Now Bold"/>
              </a:rPr>
              <a:t>INTRODUCTION</a:t>
            </a:r>
            <a:r>
              <a:rPr lang="en-US" sz="8000" dirty="0">
                <a:solidFill>
                  <a:srgbClr val="56AEFF"/>
                </a:solidFill>
                <a:latin typeface="Now Bold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31AB7-98D4-53B1-5D52-106CBF01987D}"/>
              </a:ext>
            </a:extLst>
          </p:cNvPr>
          <p:cNvSpPr txBox="1"/>
          <p:nvPr/>
        </p:nvSpPr>
        <p:spPr>
          <a:xfrm>
            <a:off x="755542" y="1840424"/>
            <a:ext cx="17067508" cy="7294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Wingdings"/>
              <a:buChar char="Ø"/>
            </a:pP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Churn Prediction</a:t>
            </a:r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 is one of the most popular Big Data use cases in business. It consists of detecting customers who are likely to cancel subscription to a Service.</a:t>
            </a:r>
            <a:endParaRPr lang="en-US" sz="3600" dirty="0">
              <a:solidFill>
                <a:schemeClr val="bg1"/>
              </a:solidFill>
              <a:cs typeface="Calibri"/>
            </a:endParaRPr>
          </a:p>
          <a:p>
            <a:endParaRPr lang="en-US" sz="3600" dirty="0">
              <a:solidFill>
                <a:schemeClr val="bg1"/>
              </a:solidFill>
              <a:ea typeface="+mn-lt"/>
              <a:cs typeface="+mn-lt"/>
            </a:endParaRPr>
          </a:p>
          <a:p>
            <a:pPr marL="571500" indent="-571500">
              <a:buFont typeface="Wingdings"/>
              <a:buChar char="Ø"/>
            </a:pP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Churn </a:t>
            </a:r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is a problem for telecom companies because it is more expensive to acquire a new customer than to keep your existing one from leaving.</a:t>
            </a:r>
          </a:p>
          <a:p>
            <a:endParaRPr lang="en-US" sz="3600" dirty="0">
              <a:solidFill>
                <a:schemeClr val="bg1"/>
              </a:solidFill>
              <a:ea typeface="+mn-lt"/>
              <a:cs typeface="+mn-lt"/>
            </a:endParaRPr>
          </a:p>
          <a:p>
            <a:pPr marL="571500" indent="-571500">
              <a:buFont typeface="Wingdings"/>
              <a:buChar char="Ø"/>
            </a:pPr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This project aims to develop a machine learning model in Python for predicting telecom customer churn, utilizing a dataset encompassing customer attributes and churn indicators. </a:t>
            </a:r>
          </a:p>
          <a:p>
            <a:endParaRPr lang="en-US" sz="3600" dirty="0">
              <a:solidFill>
                <a:schemeClr val="bg1"/>
              </a:solidFill>
              <a:ea typeface="+mn-lt"/>
              <a:cs typeface="+mn-lt"/>
            </a:endParaRPr>
          </a:p>
          <a:p>
            <a:pPr marL="571500" indent="-571500">
              <a:buFont typeface="Wingdings"/>
              <a:buChar char="Ø"/>
            </a:pPr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By analyzing factors such as contract type, service usage, and customer demographics, the model seeks to forecast churn behavior and aid in retention strategies.</a:t>
            </a:r>
          </a:p>
          <a:p>
            <a:pPr marL="571500" indent="-571500">
              <a:buFont typeface="Wingdings"/>
              <a:buChar char="Ø"/>
            </a:pPr>
            <a:endParaRPr lang="en-US" sz="36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1">
            <a:extLst>
              <a:ext uri="{FF2B5EF4-FFF2-40B4-BE49-F238E27FC236}">
                <a16:creationId xmlns:a16="http://schemas.microsoft.com/office/drawing/2014/main" id="{084AE078-0E5E-CCAA-D340-FBD5BCA98AA7}"/>
              </a:ext>
            </a:extLst>
          </p:cNvPr>
          <p:cNvSpPr txBox="1"/>
          <p:nvPr/>
        </p:nvSpPr>
        <p:spPr>
          <a:xfrm>
            <a:off x="264777" y="283973"/>
            <a:ext cx="1080082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5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>
                    <a:lumMod val="60000"/>
                    <a:lumOff val="40000"/>
                  </a:schemeClr>
                </a:solidFill>
                <a:latin typeface="Now Bold"/>
              </a:rPr>
              <a:t>OBJECTIVE</a:t>
            </a:r>
            <a:r>
              <a:rPr lang="en-US" sz="8000" dirty="0">
                <a:solidFill>
                  <a:srgbClr val="56AEFF"/>
                </a:solidFill>
                <a:latin typeface="Now Bold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80614-7AAA-E579-97A5-59AF3E0D39CC}"/>
              </a:ext>
            </a:extLst>
          </p:cNvPr>
          <p:cNvSpPr txBox="1"/>
          <p:nvPr/>
        </p:nvSpPr>
        <p:spPr>
          <a:xfrm>
            <a:off x="585062" y="1970222"/>
            <a:ext cx="7873138" cy="7294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1.  To predict customer churn.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2.  Highlighting the main variables/factors influencing customer churn.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3.  Use various ML algorithm to build predictive models, evaluate the accuracy and performance of these models.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4.  Finding out the best model for our business case and providing executive summary.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D2293E-43A1-3F62-CFEF-719499AA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1943100"/>
            <a:ext cx="882967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1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17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-251169" y="262132"/>
            <a:ext cx="697799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Now Bold"/>
              </a:rPr>
              <a:t>Overview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FBD0F7-A38F-F2D0-3736-CC62A8D50A8C}"/>
              </a:ext>
            </a:extLst>
          </p:cNvPr>
          <p:cNvSpPr txBox="1"/>
          <p:nvPr/>
        </p:nvSpPr>
        <p:spPr>
          <a:xfrm>
            <a:off x="1069383" y="1359976"/>
            <a:ext cx="16885403" cy="82791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The dataset comprises 7043 rows and 35 columns, containing various customer attributes and churn-related information. The dataset is taken from </a:t>
            </a:r>
            <a:r>
              <a:rPr lang="en-US" sz="2800" dirty="0" err="1">
                <a:solidFill>
                  <a:schemeClr val="bg2"/>
                </a:solidFill>
              </a:rPr>
              <a:t>kaggle</a:t>
            </a:r>
            <a:r>
              <a:rPr lang="en-US" sz="2800" dirty="0">
                <a:solidFill>
                  <a:schemeClr val="bg2"/>
                </a:solidFill>
              </a:rPr>
              <a:t>.</a:t>
            </a:r>
          </a:p>
          <a:p>
            <a:pPr>
              <a:buFont typeface=""/>
              <a:buAutoNum type="arabicPeriod"/>
            </a:pPr>
            <a:r>
              <a:rPr lang="en-US" sz="2800" b="1" dirty="0" err="1">
                <a:solidFill>
                  <a:schemeClr val="bg2"/>
                </a:solidFill>
              </a:rPr>
              <a:t>CustomerID</a:t>
            </a:r>
            <a:r>
              <a:rPr lang="en-US" sz="2800" dirty="0">
                <a:solidFill>
                  <a:schemeClr val="bg2"/>
                </a:solidFill>
              </a:rPr>
              <a:t>: Unique identifier for each customer.</a:t>
            </a:r>
          </a:p>
          <a:p>
            <a:pPr>
              <a:buFont typeface=""/>
              <a:buAutoNum type="arabicPeriod"/>
            </a:pPr>
            <a:r>
              <a:rPr lang="en-US" sz="2800" b="1" dirty="0">
                <a:solidFill>
                  <a:schemeClr val="bg2"/>
                </a:solidFill>
              </a:rPr>
              <a:t>Count</a:t>
            </a:r>
            <a:r>
              <a:rPr lang="en-US" sz="2800" dirty="0">
                <a:solidFill>
                  <a:schemeClr val="bg2"/>
                </a:solidFill>
              </a:rPr>
              <a:t>: Counter for each row.</a:t>
            </a:r>
          </a:p>
          <a:p>
            <a:pPr>
              <a:buFont typeface=""/>
              <a:buAutoNum type="arabicPeriod"/>
            </a:pPr>
            <a:r>
              <a:rPr lang="en-US" sz="2800" b="1" dirty="0">
                <a:solidFill>
                  <a:schemeClr val="bg2"/>
                </a:solidFill>
              </a:rPr>
              <a:t>Country</a:t>
            </a:r>
            <a:r>
              <a:rPr lang="en-US" sz="2800" dirty="0">
                <a:solidFill>
                  <a:schemeClr val="bg2"/>
                </a:solidFill>
              </a:rPr>
              <a:t>: Country where the customer resides.</a:t>
            </a:r>
          </a:p>
          <a:p>
            <a:pPr>
              <a:buFont typeface=""/>
              <a:buAutoNum type="arabicPeriod"/>
            </a:pPr>
            <a:r>
              <a:rPr lang="en-US" sz="2800" b="1" dirty="0">
                <a:solidFill>
                  <a:schemeClr val="bg2"/>
                </a:solidFill>
              </a:rPr>
              <a:t>State</a:t>
            </a:r>
            <a:r>
              <a:rPr lang="en-US" sz="2800" dirty="0">
                <a:solidFill>
                  <a:schemeClr val="bg2"/>
                </a:solidFill>
              </a:rPr>
              <a:t>: State where the customer resides.</a:t>
            </a:r>
          </a:p>
          <a:p>
            <a:pPr>
              <a:buFont typeface=""/>
              <a:buAutoNum type="arabicPeriod"/>
            </a:pPr>
            <a:r>
              <a:rPr lang="en-US" sz="2800" b="1" dirty="0">
                <a:solidFill>
                  <a:schemeClr val="bg2"/>
                </a:solidFill>
              </a:rPr>
              <a:t>City</a:t>
            </a:r>
            <a:r>
              <a:rPr lang="en-US" sz="2800" dirty="0">
                <a:solidFill>
                  <a:schemeClr val="bg2"/>
                </a:solidFill>
              </a:rPr>
              <a:t>: City where the customer resides.</a:t>
            </a:r>
          </a:p>
          <a:p>
            <a:pPr>
              <a:buFont typeface=""/>
              <a:buAutoNum type="arabicPeriod"/>
            </a:pPr>
            <a:r>
              <a:rPr lang="en-US" sz="2800" b="1" dirty="0" err="1">
                <a:solidFill>
                  <a:schemeClr val="bg2"/>
                </a:solidFill>
              </a:rPr>
              <a:t>Zip_Code</a:t>
            </a:r>
            <a:r>
              <a:rPr lang="en-US" sz="2800" dirty="0">
                <a:solidFill>
                  <a:schemeClr val="bg2"/>
                </a:solidFill>
              </a:rPr>
              <a:t>: Postal code of the customer's location.</a:t>
            </a:r>
          </a:p>
          <a:p>
            <a:pPr>
              <a:buFont typeface=""/>
              <a:buAutoNum type="arabicPeriod"/>
            </a:pPr>
            <a:r>
              <a:rPr lang="en-US" sz="2800" b="1" dirty="0" err="1">
                <a:solidFill>
                  <a:schemeClr val="bg2"/>
                </a:solidFill>
              </a:rPr>
              <a:t>Lat_long</a:t>
            </a:r>
            <a:r>
              <a:rPr lang="en-US" sz="2800" dirty="0">
                <a:solidFill>
                  <a:schemeClr val="bg2"/>
                </a:solidFill>
              </a:rPr>
              <a:t>: Latitude and longitude coordinates of the customer's location.</a:t>
            </a:r>
          </a:p>
          <a:p>
            <a:pPr>
              <a:buFont typeface=""/>
              <a:buAutoNum type="arabicPeriod"/>
            </a:pPr>
            <a:r>
              <a:rPr lang="en-US" sz="2800" b="1" dirty="0">
                <a:solidFill>
                  <a:schemeClr val="bg2"/>
                </a:solidFill>
              </a:rPr>
              <a:t>Latitude</a:t>
            </a:r>
            <a:r>
              <a:rPr lang="en-US" sz="2800" dirty="0">
                <a:solidFill>
                  <a:schemeClr val="bg2"/>
                </a:solidFill>
              </a:rPr>
              <a:t>: Latitude coordinate of the customer's location.</a:t>
            </a:r>
          </a:p>
          <a:p>
            <a:pPr>
              <a:buFont typeface=""/>
              <a:buAutoNum type="arabicPeriod"/>
            </a:pPr>
            <a:r>
              <a:rPr lang="en-US" sz="2800" b="1" dirty="0">
                <a:solidFill>
                  <a:schemeClr val="bg2"/>
                </a:solidFill>
              </a:rPr>
              <a:t>Longitude</a:t>
            </a:r>
            <a:r>
              <a:rPr lang="en-US" sz="2800" dirty="0">
                <a:solidFill>
                  <a:schemeClr val="bg2"/>
                </a:solidFill>
              </a:rPr>
              <a:t>: Longitude coordinate of the customer's location.</a:t>
            </a:r>
          </a:p>
          <a:p>
            <a:pPr>
              <a:buFont typeface=""/>
              <a:buAutoNum type="arabicPeriod"/>
            </a:pPr>
            <a:r>
              <a:rPr lang="en-US" sz="2800" b="1" dirty="0">
                <a:solidFill>
                  <a:schemeClr val="bg2"/>
                </a:solidFill>
              </a:rPr>
              <a:t>Gender</a:t>
            </a:r>
            <a:r>
              <a:rPr lang="en-US" sz="2800" dirty="0">
                <a:solidFill>
                  <a:schemeClr val="bg2"/>
                </a:solidFill>
              </a:rPr>
              <a:t>: Gender of the customer.</a:t>
            </a:r>
          </a:p>
          <a:p>
            <a:pPr>
              <a:buFont typeface=""/>
              <a:buAutoNum type="arabicPeriod"/>
            </a:pPr>
            <a:r>
              <a:rPr lang="en-US" sz="2800" b="1" dirty="0" err="1">
                <a:solidFill>
                  <a:schemeClr val="bg2"/>
                </a:solidFill>
              </a:rPr>
              <a:t>Senior_citizen</a:t>
            </a:r>
            <a:r>
              <a:rPr lang="en-US" sz="2800" dirty="0">
                <a:solidFill>
                  <a:schemeClr val="bg2"/>
                </a:solidFill>
              </a:rPr>
              <a:t>: Indicator if the customer is a senior citizen (1) or not (0).</a:t>
            </a:r>
          </a:p>
          <a:p>
            <a:pPr>
              <a:buFont typeface=""/>
              <a:buAutoNum type="arabicPeriod"/>
            </a:pPr>
            <a:r>
              <a:rPr lang="en-US" sz="2800" b="1" dirty="0">
                <a:solidFill>
                  <a:schemeClr val="bg2"/>
                </a:solidFill>
              </a:rPr>
              <a:t>Partner</a:t>
            </a:r>
            <a:r>
              <a:rPr lang="en-US" sz="2800" dirty="0">
                <a:solidFill>
                  <a:schemeClr val="bg2"/>
                </a:solidFill>
              </a:rPr>
              <a:t>: Whether the customer has a partner (Yes/No).</a:t>
            </a:r>
          </a:p>
          <a:p>
            <a:pPr>
              <a:buFont typeface=""/>
              <a:buAutoNum type="arabicPeriod"/>
            </a:pPr>
            <a:r>
              <a:rPr lang="en-US" sz="2800" b="1" dirty="0">
                <a:solidFill>
                  <a:schemeClr val="bg2"/>
                </a:solidFill>
              </a:rPr>
              <a:t>Dependents</a:t>
            </a:r>
            <a:r>
              <a:rPr lang="en-US" sz="2800" dirty="0">
                <a:solidFill>
                  <a:schemeClr val="bg2"/>
                </a:solidFill>
              </a:rPr>
              <a:t>: Whether the customer has dependents (Yes/No).</a:t>
            </a:r>
          </a:p>
          <a:p>
            <a:pPr>
              <a:buFont typeface=""/>
              <a:buAutoNum type="arabicPeriod"/>
            </a:pPr>
            <a:r>
              <a:rPr lang="en-US" sz="2800" b="1" dirty="0" err="1">
                <a:solidFill>
                  <a:schemeClr val="bg2"/>
                </a:solidFill>
              </a:rPr>
              <a:t>Tenure_Months</a:t>
            </a:r>
            <a:r>
              <a:rPr lang="en-US" sz="2800" dirty="0">
                <a:solidFill>
                  <a:schemeClr val="bg2"/>
                </a:solidFill>
              </a:rPr>
              <a:t>: Number of months the customer has been with the telecom company.</a:t>
            </a:r>
          </a:p>
          <a:p>
            <a:pPr>
              <a:buAutoNum type="arabicPeriod"/>
            </a:pPr>
            <a:r>
              <a:rPr lang="en-US" sz="2800" b="1" dirty="0" err="1">
                <a:solidFill>
                  <a:schemeClr val="bg2"/>
                </a:solidFill>
              </a:rPr>
              <a:t>Phone_Service</a:t>
            </a:r>
            <a:r>
              <a:rPr lang="en-US" sz="2800" dirty="0">
                <a:solidFill>
                  <a:schemeClr val="bg2"/>
                </a:solidFill>
              </a:rPr>
              <a:t>: Whether the customer has phone service (Yes/No).</a:t>
            </a:r>
          </a:p>
          <a:p>
            <a:pPr>
              <a:buAutoNum type="arabicPeriod"/>
            </a:pPr>
            <a:r>
              <a:rPr lang="en-US" sz="2800" b="1" dirty="0" err="1">
                <a:solidFill>
                  <a:schemeClr val="bg2"/>
                </a:solidFill>
              </a:rPr>
              <a:t>Multiple_Lines</a:t>
            </a:r>
            <a:r>
              <a:rPr lang="en-US" sz="2800" dirty="0">
                <a:solidFill>
                  <a:schemeClr val="bg2"/>
                </a:solidFill>
              </a:rPr>
              <a:t>: Whether the customer has multiple lines (Yes/No).</a:t>
            </a:r>
          </a:p>
          <a:p>
            <a:pPr>
              <a:buFont typeface=""/>
              <a:buAutoNum type="arabicPeriod"/>
            </a:pPr>
            <a:r>
              <a:rPr lang="en-US" sz="2800" b="1" dirty="0" err="1">
                <a:solidFill>
                  <a:schemeClr val="bg2"/>
                </a:solidFill>
              </a:rPr>
              <a:t>Internet_Service</a:t>
            </a:r>
            <a:r>
              <a:rPr lang="en-US" sz="2800" dirty="0">
                <a:solidFill>
                  <a:schemeClr val="bg2"/>
                </a:solidFill>
              </a:rPr>
              <a:t>: Type of internet service subscribed by the customer.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AAF11-2B66-2E03-6633-FE280C35FC6E}"/>
              </a:ext>
            </a:extLst>
          </p:cNvPr>
          <p:cNvSpPr txBox="1"/>
          <p:nvPr/>
        </p:nvSpPr>
        <p:spPr>
          <a:xfrm>
            <a:off x="1066800" y="952500"/>
            <a:ext cx="15697200" cy="82791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alibri"/>
              </a:rPr>
              <a:t>18.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Online_Security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: 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Whether the customer has online security service (Yes/No). </a:t>
            </a:r>
          </a:p>
          <a:p>
            <a:r>
              <a:rPr lang="en-US" sz="2800" b="1" dirty="0">
                <a:solidFill>
                  <a:schemeClr val="bg1"/>
                </a:solidFill>
                <a:cs typeface="Calibri"/>
              </a:rPr>
              <a:t>19.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Online_Backup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: 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Whether the customer has online backup service (Yes/No). </a:t>
            </a:r>
          </a:p>
          <a:p>
            <a:r>
              <a:rPr lang="en-US" sz="2800" b="1" dirty="0">
                <a:solidFill>
                  <a:schemeClr val="bg1"/>
                </a:solidFill>
                <a:cs typeface="Calibri"/>
              </a:rPr>
              <a:t>20.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Device_Protection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: 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Whether the customer has device protection service (Yes/No). </a:t>
            </a:r>
          </a:p>
          <a:p>
            <a:r>
              <a:rPr lang="en-US" sz="2800" dirty="0">
                <a:solidFill>
                  <a:schemeClr val="bg1"/>
                </a:solidFill>
                <a:cs typeface="Calibri"/>
              </a:rPr>
              <a:t>21. </a:t>
            </a:r>
            <a:r>
              <a:rPr lang="en-US" sz="2800" dirty="0" err="1">
                <a:solidFill>
                  <a:schemeClr val="bg1"/>
                </a:solidFill>
                <a:cs typeface="Calibri"/>
              </a:rPr>
              <a:t>Tech_Support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: Whether the customer has technical support service (Yes/No). </a:t>
            </a:r>
          </a:p>
          <a:p>
            <a:r>
              <a:rPr lang="en-US" sz="2800" b="1" dirty="0">
                <a:solidFill>
                  <a:schemeClr val="bg1"/>
                </a:solidFill>
                <a:cs typeface="Calibri"/>
              </a:rPr>
              <a:t>22.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Streaming_TV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: 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Whether the customer has streaming TV service (Yes/No). </a:t>
            </a:r>
          </a:p>
          <a:p>
            <a:r>
              <a:rPr lang="en-US" sz="2800" b="1" dirty="0">
                <a:solidFill>
                  <a:schemeClr val="bg1"/>
                </a:solidFill>
                <a:cs typeface="Calibri"/>
              </a:rPr>
              <a:t>23.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Streaming_Movies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: 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Whether the customer has streaming movies service (Yes/No). </a:t>
            </a:r>
          </a:p>
          <a:p>
            <a:r>
              <a:rPr lang="en-US" sz="2800" b="1" dirty="0">
                <a:solidFill>
                  <a:schemeClr val="bg1"/>
                </a:solidFill>
                <a:cs typeface="Calibri"/>
              </a:rPr>
              <a:t>24. Contract: 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Type of contract subscribed by the customer (e.g., month-to-month, one year, two years). </a:t>
            </a:r>
          </a:p>
          <a:p>
            <a:r>
              <a:rPr lang="en-US" sz="2800" b="1" dirty="0">
                <a:solidFill>
                  <a:schemeClr val="bg1"/>
                </a:solidFill>
                <a:cs typeface="Calibri"/>
              </a:rPr>
              <a:t>25.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Paperless_Billing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: 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Whether the customer has opted for paperless billing (Yes/No). </a:t>
            </a:r>
          </a:p>
          <a:p>
            <a:r>
              <a:rPr lang="en-US" sz="2800" b="1" dirty="0">
                <a:solidFill>
                  <a:schemeClr val="bg1"/>
                </a:solidFill>
                <a:cs typeface="Calibri"/>
              </a:rPr>
              <a:t>26.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Payment_Method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: 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Payment method used by the customer. </a:t>
            </a:r>
          </a:p>
          <a:p>
            <a:r>
              <a:rPr lang="en-US" sz="2800" b="1" dirty="0">
                <a:solidFill>
                  <a:schemeClr val="bg1"/>
                </a:solidFill>
                <a:cs typeface="Calibri"/>
              </a:rPr>
              <a:t>27.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Monthly_Charges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: Monthly charges incurred by the customer. </a:t>
            </a:r>
          </a:p>
          <a:p>
            <a:r>
              <a:rPr lang="en-US" sz="2800" b="1" dirty="0">
                <a:solidFill>
                  <a:schemeClr val="bg1"/>
                </a:solidFill>
                <a:cs typeface="Calibri"/>
              </a:rPr>
              <a:t>28.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Total_Charges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: Total charges incurred by the customer. </a:t>
            </a:r>
          </a:p>
          <a:p>
            <a:r>
              <a:rPr lang="en-US" sz="2800" b="1" dirty="0">
                <a:solidFill>
                  <a:schemeClr val="bg1"/>
                </a:solidFill>
                <a:cs typeface="Calibri"/>
              </a:rPr>
              <a:t>29.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Admin_Tickets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: Number of administrative tickets raised by the customer. </a:t>
            </a:r>
          </a:p>
          <a:p>
            <a:r>
              <a:rPr lang="en-US" sz="2800" b="1" dirty="0">
                <a:solidFill>
                  <a:schemeClr val="bg1"/>
                </a:solidFill>
                <a:cs typeface="Calibri"/>
              </a:rPr>
              <a:t>30.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Tech_tickets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: Number of technical tickets raised by the customer. </a:t>
            </a:r>
          </a:p>
          <a:p>
            <a:r>
              <a:rPr lang="en-US" sz="2800" b="1" dirty="0">
                <a:solidFill>
                  <a:schemeClr val="bg1"/>
                </a:solidFill>
                <a:cs typeface="Calibri"/>
              </a:rPr>
              <a:t>31.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Churn_Label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: Label indicating churn status (Yes/No). </a:t>
            </a:r>
          </a:p>
          <a:p>
            <a:r>
              <a:rPr lang="en-US" sz="2800" b="1" dirty="0">
                <a:solidFill>
                  <a:schemeClr val="bg1"/>
                </a:solidFill>
                <a:cs typeface="Calibri"/>
              </a:rPr>
              <a:t>32. Churn: 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Indicator of churn (1 for churn, 0 for non-churn). </a:t>
            </a:r>
          </a:p>
          <a:p>
            <a:r>
              <a:rPr lang="en-US" sz="2800" b="1" dirty="0">
                <a:solidFill>
                  <a:schemeClr val="bg1"/>
                </a:solidFill>
                <a:cs typeface="Calibri"/>
              </a:rPr>
              <a:t>33.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Churn_Score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: 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Churn score assigned to the customer. </a:t>
            </a:r>
          </a:p>
          <a:p>
            <a:r>
              <a:rPr lang="en-US" sz="2800" b="1" dirty="0">
                <a:solidFill>
                  <a:schemeClr val="bg1"/>
                </a:solidFill>
                <a:cs typeface="Calibri"/>
              </a:rPr>
              <a:t>34. CLTV: 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Customer lifetime value. </a:t>
            </a:r>
          </a:p>
          <a:p>
            <a:r>
              <a:rPr lang="en-US" sz="2800" b="1" dirty="0">
                <a:solidFill>
                  <a:schemeClr val="bg1"/>
                </a:solidFill>
                <a:cs typeface="Calibri"/>
              </a:rPr>
              <a:t>35.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Churn_Reason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: 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Reason for churn (if applicable).</a:t>
            </a:r>
          </a:p>
          <a:p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305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0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A066F-C077-045A-40D6-C65F7B4E1A08}"/>
              </a:ext>
            </a:extLst>
          </p:cNvPr>
          <p:cNvSpPr txBox="1"/>
          <p:nvPr/>
        </p:nvSpPr>
        <p:spPr>
          <a:xfrm>
            <a:off x="3505200" y="571500"/>
            <a:ext cx="10701185" cy="824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68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Fraunces" pitchFamily="34" charset="-122"/>
                <a:cs typeface="Fraunces" pitchFamily="34" charset="-120"/>
              </a:rPr>
              <a:t>Exploratory Data Analysis (EDA)</a:t>
            </a:r>
            <a:endParaRPr lang="en-US" sz="6000" b="1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0D1396-BDC6-EF24-5D5C-139A7D11C46B}"/>
              </a:ext>
            </a:extLst>
          </p:cNvPr>
          <p:cNvSpPr txBox="1"/>
          <p:nvPr/>
        </p:nvSpPr>
        <p:spPr>
          <a:xfrm>
            <a:off x="1600200" y="2095500"/>
            <a:ext cx="14630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</a:rPr>
              <a:t>Data Preprocessing and Cleaning: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Investigate missing values, outliers, inconsistencies and duplicates in the ad click </a:t>
            </a:r>
            <a:r>
              <a:rPr lang="en-IN" sz="2800" dirty="0" err="1">
                <a:solidFill>
                  <a:schemeClr val="bg1"/>
                </a:solidFill>
              </a:rPr>
              <a:t>dataset.Explore</a:t>
            </a:r>
            <a:r>
              <a:rPr lang="en-IN" sz="2800" dirty="0">
                <a:solidFill>
                  <a:schemeClr val="bg1"/>
                </a:solidFill>
              </a:rPr>
              <a:t> data distribution and correlations to identify patterns and potential biases.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255251-54AF-4C82-7D43-6DB868A5CCF8}"/>
              </a:ext>
            </a:extLst>
          </p:cNvPr>
          <p:cNvSpPr txBox="1"/>
          <p:nvPr/>
        </p:nvSpPr>
        <p:spPr>
          <a:xfrm>
            <a:off x="1600200" y="4533900"/>
            <a:ext cx="125717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Feature Engineering and Selection: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Extract relevant features such as time-related variables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F8C200-17A1-792B-67E7-162D7F580B17}"/>
              </a:ext>
            </a:extLst>
          </p:cNvPr>
          <p:cNvSpPr txBox="1"/>
          <p:nvPr/>
        </p:nvSpPr>
        <p:spPr>
          <a:xfrm>
            <a:off x="1600200" y="6743700"/>
            <a:ext cx="1305839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chemeClr val="bg1"/>
                </a:solidFill>
              </a:rPr>
              <a:t>Exploratory Data Visualization: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Use interactive visualizations to explore relationships between features and target variables, aiding in model interpretation and validation.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0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B4F1E-1AD7-9E48-AA21-72AD5DC32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701871"/>
            <a:ext cx="9144000" cy="6722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9A69EC-BC45-72E7-AB2A-E3D89C496099}"/>
              </a:ext>
            </a:extLst>
          </p:cNvPr>
          <p:cNvSpPr txBox="1"/>
          <p:nvPr/>
        </p:nvSpPr>
        <p:spPr>
          <a:xfrm>
            <a:off x="554064" y="389395"/>
            <a:ext cx="18290123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6600" dirty="0">
                <a:solidFill>
                  <a:schemeClr val="bg1"/>
                </a:solidFill>
              </a:rPr>
              <a:t>Target variable:</a:t>
            </a:r>
            <a:endParaRPr lang="en-US" sz="66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IN" sz="6000" dirty="0">
                <a:solidFill>
                  <a:schemeClr val="bg1"/>
                </a:solidFill>
              </a:rPr>
              <a:t>Distribution of Churn Rate in the dataset</a:t>
            </a:r>
            <a:endParaRPr lang="en-US" sz="60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AA5F3-BB24-0E4A-9136-8A71310433BB}"/>
              </a:ext>
            </a:extLst>
          </p:cNvPr>
          <p:cNvSpPr txBox="1"/>
          <p:nvPr/>
        </p:nvSpPr>
        <p:spPr>
          <a:xfrm>
            <a:off x="13944600" y="8877300"/>
            <a:ext cx="2971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0 = Non churned</a:t>
            </a:r>
          </a:p>
          <a:p>
            <a:r>
              <a:rPr lang="en-IN" sz="3200" dirty="0">
                <a:solidFill>
                  <a:schemeClr val="bg1"/>
                </a:solidFill>
              </a:rPr>
              <a:t>1 = Churned</a:t>
            </a:r>
          </a:p>
        </p:txBody>
      </p:sp>
    </p:spTree>
    <p:extLst>
      <p:ext uri="{BB962C8B-B14F-4D97-AF65-F5344CB8AC3E}">
        <p14:creationId xmlns:p14="http://schemas.microsoft.com/office/powerpoint/2010/main" val="1894750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27214"/>
            <a:ext cx="18669000" cy="10287000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EA6FFF8-1484-5EC0-1079-18F764B1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27601"/>
            <a:ext cx="6248400" cy="63565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D0A218-8F3F-494D-B4EC-C671DCD6E08A}"/>
              </a:ext>
            </a:extLst>
          </p:cNvPr>
          <p:cNvSpPr txBox="1"/>
          <p:nvPr/>
        </p:nvSpPr>
        <p:spPr>
          <a:xfrm>
            <a:off x="1066800" y="571500"/>
            <a:ext cx="792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Proportion of charges paid by Gender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7A6FE1-4424-72F7-9B06-4F91ECB3EBBC}"/>
              </a:ext>
            </a:extLst>
          </p:cNvPr>
          <p:cNvSpPr txBox="1"/>
          <p:nvPr/>
        </p:nvSpPr>
        <p:spPr>
          <a:xfrm>
            <a:off x="9142063" y="570209"/>
            <a:ext cx="792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Customers by Gender wise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2AC34E2-190E-E51A-F889-DBD0076A3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542" y="1930831"/>
            <a:ext cx="7115658" cy="6351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829A2B-C093-1A14-A6AE-FA3E0E5590FA}"/>
              </a:ext>
            </a:extLst>
          </p:cNvPr>
          <p:cNvSpPr txBox="1"/>
          <p:nvPr/>
        </p:nvSpPr>
        <p:spPr>
          <a:xfrm>
            <a:off x="933773" y="8673239"/>
            <a:ext cx="167497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Neue"/>
              </a:rPr>
              <a:t>In the churn dataset, males account for approximately 50.48% of the charges paid, while females account for about 49.52%, suggesting a nearly equal distribution of charges paid between genders.</a:t>
            </a:r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DA749F7-1F3C-2E06-4FC4-3E6F95A5B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47900"/>
            <a:ext cx="7924800" cy="53817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124C50-3133-83EB-429E-F94C3E545E85}"/>
              </a:ext>
            </a:extLst>
          </p:cNvPr>
          <p:cNvSpPr txBox="1"/>
          <p:nvPr/>
        </p:nvSpPr>
        <p:spPr>
          <a:xfrm>
            <a:off x="-304800" y="876300"/>
            <a:ext cx="9220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</a:rPr>
              <a:t>Monthly charges paid in USD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31653B-F1FB-2EB7-513F-6045F2FC53E6}"/>
              </a:ext>
            </a:extLst>
          </p:cNvPr>
          <p:cNvSpPr txBox="1"/>
          <p:nvPr/>
        </p:nvSpPr>
        <p:spPr>
          <a:xfrm>
            <a:off x="9378412" y="875008"/>
            <a:ext cx="838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</a:rPr>
              <a:t>Total charges paid in USD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0211AD-27B6-8741-C7C5-4C4D01B96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0" y="2246678"/>
            <a:ext cx="7935207" cy="53914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6CF7EE-9EE6-3DEF-8551-BD092353A08A}"/>
              </a:ext>
            </a:extLst>
          </p:cNvPr>
          <p:cNvSpPr txBox="1"/>
          <p:nvPr/>
        </p:nvSpPr>
        <p:spPr>
          <a:xfrm>
            <a:off x="459137" y="7927383"/>
            <a:ext cx="1736972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Helvetica Neue"/>
              </a:rPr>
              <a:t>Highest total charges and monthly charges of customers who are not churned the company are 8672𝑈𝑆𝐷 𝑎𝑛𝑑 118.350000 USD respectively .</a:t>
            </a:r>
          </a:p>
          <a:p>
            <a:pPr>
              <a:buFont typeface="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Helvetica Neue"/>
              </a:rPr>
              <a:t>Highest total charges and monthly charges of customers who are churned the company are </a:t>
            </a:r>
            <a:r>
              <a:rPr lang="en-US" sz="2400" dirty="0">
                <a:solidFill>
                  <a:schemeClr val="bg1"/>
                </a:solidFill>
                <a:latin typeface="STIXMathJax_Normal-italic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Helvetica Neue"/>
              </a:rPr>
              <a:t>8684.000000𝑈𝑆𝐷 𝑎𝑛𝑑 118.350000 USD respectively</a:t>
            </a:r>
          </a:p>
          <a:p>
            <a:pPr>
              <a:buFont typeface="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Helvetica Neue"/>
              </a:rPr>
              <a:t>By observing the summary, both customers who churn and non-churn are paying approximately same amount of charges.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888</Words>
  <Application>Microsoft Office PowerPoint</Application>
  <PresentationFormat>Custom</PresentationFormat>
  <Paragraphs>93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by: Nanditha JK</dc:title>
  <cp:lastModifiedBy>P, Ajay</cp:lastModifiedBy>
  <cp:revision>294</cp:revision>
  <dcterms:created xsi:type="dcterms:W3CDTF">2006-08-16T00:00:00Z</dcterms:created>
  <dcterms:modified xsi:type="dcterms:W3CDTF">2024-05-13T18:49:09Z</dcterms:modified>
  <dc:identifier>DAGFH-_Q450</dc:identifier>
</cp:coreProperties>
</file>